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</p:sldMasterIdLst>
  <p:notesMasterIdLst>
    <p:notesMasterId r:id="rId15"/>
  </p:notesMasterIdLst>
  <p:sldIdLst>
    <p:sldId id="396" r:id="rId2"/>
    <p:sldId id="418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</p:sldIdLst>
  <p:sldSz cx="9906000" cy="6858000" type="A4"/>
  <p:notesSz cx="6797675" cy="9874250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F6FC04"/>
    <a:srgbClr val="FCD904"/>
    <a:srgbClr val="062FFA"/>
    <a:srgbClr val="0CAC04"/>
    <a:srgbClr val="FFFF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28" autoAdjust="0"/>
  </p:normalViewPr>
  <p:slideViewPr>
    <p:cSldViewPr>
      <p:cViewPr>
        <p:scale>
          <a:sx n="75" d="100"/>
          <a:sy n="75" d="100"/>
        </p:scale>
        <p:origin x="-1650" y="-3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4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0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827" y="166577"/>
            <a:ext cx="9517760" cy="6557517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6" tIns="47888" rIns="95776" bIns="47888" anchor="ctr"/>
          <a:lstStyle/>
          <a:p>
            <a:endParaRPr lang="ru-RU" sz="19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310000" y="6207984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6" tIns="47888" rIns="95776" bIns="47888">
            <a:spAutoFit/>
          </a:bodyPr>
          <a:lstStyle/>
          <a:p>
            <a:pPr algn="ctr" defTabSz="957422">
              <a:defRPr/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28212" y="4509120"/>
            <a:ext cx="9116285" cy="1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47" tIns="41974" rIns="83947" bIns="419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«Коммерческая недвижимость и порядок ее налогообложения в современных реалиях. Основы применения льготного налогообложения»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6" y="192201"/>
            <a:ext cx="12520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42074" y="192201"/>
            <a:ext cx="6031206" cy="915750"/>
          </a:xfrm>
          <a:prstGeom prst="rect">
            <a:avLst/>
          </a:prstGeom>
        </p:spPr>
        <p:txBody>
          <a:bodyPr wrap="square" lIns="83933" tIns="41967" rIns="83933" bIns="41967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92560" y="2204864"/>
            <a:ext cx="8253921" cy="16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104E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налоговый инспектор отдела налогообложения имущества и доходов физических лиц и администрирования страховых взносов</a:t>
            </a:r>
            <a:endParaRPr lang="ru-RU" sz="2400" dirty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3200" b="1" dirty="0" smtClean="0">
                <a:solidFill>
                  <a:srgbClr val="104E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Александра Александровна</a:t>
            </a:r>
            <a:endParaRPr lang="ru-RU" sz="3200" b="1" dirty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0472" y="1241362"/>
            <a:ext cx="6624735" cy="4375276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квартира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часть квартиры или комната;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жилой дом или часть жилого дома;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оборудованные помещения, сооружения, используемые исключительно в качестве творческих мастерских, ателье, студий, а также жилые дома, квартиры, комнаты,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гараж или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-место.</a:t>
            </a: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в отношении которых предоставляется льгота по налогу на имущество физических лиц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194" name="Picture 2" descr="C:\Users\inet\Desktop\картинки для презентации\proekty-dachnyh-dom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41" y="2564904"/>
            <a:ext cx="198779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net\Desktop\картинки для презентации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40" y="1718848"/>
            <a:ext cx="1987790" cy="8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net\Desktop\картинки для презентации\garage-design-2-e1454905890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41" y="3429000"/>
            <a:ext cx="19877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net\Desktop\картинки для презентации\1501201456IJx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89" y="4509120"/>
            <a:ext cx="20065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2521" y="1606871"/>
            <a:ext cx="8189414" cy="4829253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плательщиков,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имеют право на налоговую льготу по налогу на имущество физических лиц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0552" y="2060848"/>
            <a:ext cx="7920880" cy="3888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Пенсионеры;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Предпенсионеры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Инвалиды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II, групп, инвалиды с детства, дети-инвалиды;</a:t>
            </a: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Герои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и Герои Российской Федерации, а также лица, награжденные орденом Славы трех степеней;</a:t>
            </a: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а также ветераны боевых действий;</a:t>
            </a: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подвергшиеся воздействию радиации вследствие Чернобыльской катастрофы.</a:t>
            </a:r>
          </a:p>
        </p:txBody>
      </p:sp>
    </p:spTree>
    <p:extLst>
      <p:ext uri="{BB962C8B-B14F-4D97-AF65-F5344CB8AC3E}">
        <p14:creationId xmlns:p14="http://schemas.microsoft.com/office/powerpoint/2010/main" val="3485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льготы по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«коммерческой» недвижимости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4608" y="1700808"/>
            <a:ext cx="75608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объекта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объектов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и офисной недвижимости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4608" y="2996952"/>
            <a:ext cx="75608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объекта недвижимости в предпринимательской деятельности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0632" y="4437112"/>
            <a:ext cx="7344816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 применяет один из следующих систем    налогообложения: упрощенная система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ЕНВД, ЕСХН,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3570" y="1718924"/>
            <a:ext cx="1002076" cy="10020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17518" y="2979440"/>
            <a:ext cx="1002076" cy="10020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912764" y="4437112"/>
            <a:ext cx="1002076" cy="10020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0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1856" y="2708920"/>
            <a:ext cx="6846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7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недвижимости, облагаемых </a:t>
            </a:r>
            <a:b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ставке до 2 %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7355" y="1958872"/>
            <a:ext cx="6929737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Административно-деловые центры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центры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6800" y="3281307"/>
            <a:ext cx="6929737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разрешенное использование или наименование которых предусматривает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</a:r>
          </a:p>
        </p:txBody>
      </p:sp>
      <p:sp>
        <p:nvSpPr>
          <p:cNvPr id="2" name="Овал 1"/>
          <p:cNvSpPr/>
          <p:nvPr/>
        </p:nvSpPr>
        <p:spPr>
          <a:xfrm>
            <a:off x="317807" y="1706844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63651" y="3068960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1027" name="Picture 3" descr="C:\Users\inet\Desktop\картинки для презентации\05645069ec1e55e026270b93bb8693cf--retail-architecture-shopping-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1772816"/>
            <a:ext cx="18002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торговой и офисной недвижимости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0405" y="2708920"/>
            <a:ext cx="5557157" cy="8455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ХМАО - Югры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1574" y="4868998"/>
            <a:ext cx="2592288" cy="10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09184" y="4911298"/>
            <a:ext cx="2444552" cy="1022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информации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9822" y="5013176"/>
            <a:ext cx="2736304" cy="10651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145291">
            <a:off x="1874626" y="3821691"/>
            <a:ext cx="1191812" cy="83212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4043782">
            <a:off x="7007886" y="3869189"/>
            <a:ext cx="1019758" cy="79309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4412939" y="1523742"/>
            <a:ext cx="792088" cy="114622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inet\Desktop\картинки для презентации\Dlinny-j-svitok-v-shkatulke5-768x1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4" b="97130" l="9707" r="89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836712"/>
            <a:ext cx="1843369" cy="376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et\Desktop\картинки для презентации\Check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55" y="2708919"/>
            <a:ext cx="638864" cy="84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net\Desktop\картинки для презентации\retro-wax-seal-5a30641449cd42.3404931815131207883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12" y="4016946"/>
            <a:ext cx="778841" cy="8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6200000">
            <a:off x="4311610" y="3731109"/>
            <a:ext cx="985864" cy="114622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5" name="Picture 7" descr="C:\Users\inet\Desktop\картинки для презентации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" y="4911298"/>
            <a:ext cx="1050056" cy="18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net\Desktop\картинки для презентации\DWDpfFRWAAAzr6C.jpg_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11" b="93158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4797151"/>
            <a:ext cx="1510680" cy="18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inet\Desktop\картинки для презентации\depositphotos_7122900-stock-photo-logoman-with-magnifi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20" b="89941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23" y="4911298"/>
            <a:ext cx="1026115" cy="17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8504" y="1412776"/>
            <a:ext cx="6912768" cy="4630441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финансов от 22.10.2014 № 26-нп на 2015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886 объектов;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финансов от 19.11.2015 № 197-о на 2016 год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 объекта недвижимости;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финансов от 30.11.2016 № 133-о на 2017 год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объектов недвижимости;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финансов от 10.11.2017 № 27-нп на 2018 год – 11 222 объекта недвижимости;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финансов от 20.11.2018 № 18-нп на 2019 год – 11 718 объектов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финансов от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21.11.2019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21-нп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12 267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65920" y="665065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торговой и офисной недвижимости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inet\Desktop\картинки для презентации\siam-paragon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69" y="3573015"/>
            <a:ext cx="1855282" cy="13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net\Desktop\картинки для презентации\2bf7727c36441029c7af317db3006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51" y="1700808"/>
            <a:ext cx="1861841" cy="14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налогообложения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«коммерческой» недвижимости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392" y="35488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R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880" y="270892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52" y="1835696"/>
            <a:ext cx="4323928" cy="1161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black"/>
              </a:solidFill>
            </a:endParaRP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 включен в Перечень</a:t>
            </a: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5048" y="1835696"/>
            <a:ext cx="4248471" cy="1161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/>
          </a:p>
          <a:p>
            <a:pPr algn="ctr"/>
            <a:endParaRPr lang="ru-RU" sz="1800" b="1" dirty="0"/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включен в Перечень</a:t>
            </a:r>
          </a:p>
          <a:p>
            <a:pPr algn="ctr"/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5789" y="3308164"/>
            <a:ext cx="817240" cy="63031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defTabSz="1043056" fontAlgn="auto">
              <a:spcAft>
                <a:spcPts val="0"/>
              </a:spcAft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/>
              </a:rPr>
              <a:t>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856" y="3241793"/>
            <a:ext cx="3816424" cy="76305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ставки налогообложения до </a:t>
            </a:r>
            <a:r>
              <a:rPr lang="ru-RU" sz="8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  <a:endParaRPr lang="ru-RU" sz="8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955" y="4850293"/>
            <a:ext cx="59824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4100" b="1" dirty="0">
                <a:solidFill>
                  <a:srgbClr val="FF0000"/>
                </a:solidFill>
                <a:sym typeface="Wingdings"/>
              </a:rPr>
              <a:t>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8236" y="4726136"/>
            <a:ext cx="3896415" cy="15194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7792" y="485029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9225" y="4153331"/>
            <a:ext cx="441883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освобождения от уплаты налога на имущество физических лиц в части объектов, используемых в предпринимательской деятельности, для налогоплательщиков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применяющих УСН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ЕНВД, ЕСХН, патентную систему налогообложения</a:t>
            </a:r>
            <a:endParaRPr lang="ru-RU"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85048" y="3198051"/>
            <a:ext cx="59824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43056" fontAlgn="auto">
              <a:spcAft>
                <a:spcPts val="0"/>
              </a:spcAft>
            </a:pPr>
            <a:r>
              <a:rPr lang="ru-RU" sz="4100" b="1" dirty="0">
                <a:solidFill>
                  <a:srgbClr val="1F497D">
                    <a:lumMod val="60000"/>
                    <a:lumOff val="40000"/>
                  </a:srgbClr>
                </a:solidFill>
                <a:sym typeface="Wingdings"/>
              </a:rPr>
              <a:t></a:t>
            </a:r>
            <a:endParaRPr lang="ru-RU" sz="41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85048" y="4161581"/>
            <a:ext cx="59824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43056" fontAlgn="auto">
              <a:spcAft>
                <a:spcPts val="0"/>
              </a:spcAft>
            </a:pPr>
            <a:r>
              <a:rPr lang="ru-RU" sz="4100" b="1" dirty="0">
                <a:solidFill>
                  <a:srgbClr val="1F497D">
                    <a:lumMod val="60000"/>
                    <a:lumOff val="40000"/>
                  </a:srgbClr>
                </a:solidFill>
                <a:sym typeface="Wingdings"/>
              </a:rPr>
              <a:t></a:t>
            </a:r>
            <a:endParaRPr lang="ru-RU" sz="41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7256" y="346412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ставки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2 %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924" y="4195387"/>
            <a:ext cx="4032448" cy="6346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от налогообложения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128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в отношении объектов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и офисной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недвижимости, включенных в Перечень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4568" y="1916832"/>
            <a:ext cx="417646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Югры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налогу на имущество физических лиц установлены органами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на 2019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размерах: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6856" y="4437112"/>
            <a:ext cx="5328592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г. Ханты-Мансийск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г. Сургут – 2 %;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г. Нижневартовск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Советский – 0,3 %;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г. Нефтеюганск – 2 %.</a:t>
            </a:r>
          </a:p>
        </p:txBody>
      </p:sp>
      <p:pic>
        <p:nvPicPr>
          <p:cNvPr id="4099" name="Picture 3" descr="C:\Users\inet\Desktop\картинки для презентации\spikerphoto-8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6" y="4234540"/>
            <a:ext cx="3150266" cy="22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198399" y="1772816"/>
            <a:ext cx="2376264" cy="23762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2 %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51512" y="2420888"/>
            <a:ext cx="1414140" cy="12781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0,3 %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6536" y="1340768"/>
            <a:ext cx="7878235" cy="4918473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Налог =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КС*Ставка*Доля*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Период владения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кадастровая стоимость объекта;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– ставка налогообложения, установленная органом местного самоуправления для определенного вида недвижимости;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– доля объекта недвижимости, которая принадлежит лицу;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владения – количество полных месяцев в календарном году в течении которых лицо владело объектом недвижимости.</a:t>
            </a: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налога на имущество физических лиц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 descr="C:\Users\inet\Desktop\картинки для презентации\Depositphotos_138901510_l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5" y="1628800"/>
            <a:ext cx="3575671" cy="2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налога на имущество физических лиц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объекта, включенного в Перечень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8928" y="1844824"/>
            <a:ext cx="5148572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«Торговый центр» с кадастровой стоимостью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рублей, принадлежащий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Сидорову В.В. с 05.05.2019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полных месяцев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года),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 -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Ставка 0,5 % в г. Ханты-Мансийске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928" y="4149080"/>
            <a:ext cx="7816440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* 0.75 * 0.5% * 8/12(период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75 000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6147" name="Picture 3" descr="C:\Users\inet\Desktop\картинки для презентации\2017-0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03" y="1700808"/>
            <a:ext cx="35319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налога на имущество физических лиц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квартиры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6536" y="1708572"/>
            <a:ext cx="554461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Условная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Квартира»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кадастровой стоимостью </a:t>
            </a:r>
          </a:p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рублей, площадью 50 кв. м.,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принадлежащая Сидорову В.В.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12.05.2017,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долей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владения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и суммой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за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Ставка 0,1 % в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Ханты-Мансийске.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6536" y="3738488"/>
            <a:ext cx="7956884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000*((50 кв. м. - 20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.)/50 кв. м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.)(вычет))* 1(доля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)*0.1%*1 (период владения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1 800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установлено ограничение роста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10 %,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за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составит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РАВНА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400+10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inet\Desktop\картинки для презентации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54" y="1700808"/>
            <a:ext cx="3264791" cy="19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17336</TotalTime>
  <Words>736</Words>
  <Application>Microsoft Office PowerPoint</Application>
  <PresentationFormat>Лист A4 (210x297 мм)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Иванова Александра Александровна</cp:lastModifiedBy>
  <cp:revision>548</cp:revision>
  <dcterms:modified xsi:type="dcterms:W3CDTF">2020-09-02T12:01:12Z</dcterms:modified>
</cp:coreProperties>
</file>